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bin" ContentType="application/vnd.openxmlformats-officedocument.presentationml.printerSettings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7" r:id="rId5"/>
    <p:sldId id="260" r:id="rId6"/>
    <p:sldId id="261" r:id="rId7"/>
    <p:sldId id="266" r:id="rId8"/>
    <p:sldId id="262" r:id="rId9"/>
    <p:sldId id="271" r:id="rId10"/>
    <p:sldId id="272" r:id="rId11"/>
    <p:sldId id="273" r:id="rId12"/>
    <p:sldId id="274" r:id="rId13"/>
    <p:sldId id="264" r:id="rId14"/>
    <p:sldId id="275" r:id="rId15"/>
    <p:sldId id="263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19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20" Type="http://schemas.openxmlformats.org/officeDocument/2006/relationships/viewProps" Target="viewProps.xml"/><Relationship Id="rId4" Type="http://schemas.openxmlformats.org/officeDocument/2006/relationships/slide" Target="slides/slide3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25080B-3C2C-AF40-B223-B70F6B7FE2ED}" type="datetimeFigureOut">
              <a:rPr lang="en-US" smtClean="0"/>
              <a:t>6/7/13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C72DE-5417-494B-BF53-57D54BE2A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855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fine</a:t>
            </a:r>
            <a:r>
              <a:rPr lang="en-US" baseline="0" dirty="0" smtClean="0"/>
              <a:t> for a technician, scientists want a deeper explanation. Thus we need to move to the next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C72DE-5417-494B-BF53-57D54BE2A45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377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fine</a:t>
            </a:r>
            <a:r>
              <a:rPr lang="en-US" baseline="0" dirty="0" smtClean="0"/>
              <a:t> for a technician, scientists want a deeper explanation. Thus we need to move to the next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C72DE-5417-494B-BF53-57D54BE2A45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377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F561-1E7C-9246-8CAE-0BA14E44113E}" type="datetimeFigureOut">
              <a:rPr lang="en-US" smtClean="0"/>
              <a:t>6/7/13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CEA6C-FC9C-3447-BAF8-F23A05953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463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F561-1E7C-9246-8CAE-0BA14E44113E}" type="datetimeFigureOut">
              <a:rPr lang="en-US" smtClean="0"/>
              <a:t>6/7/13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CEA6C-FC9C-3447-BAF8-F23A05953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929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F561-1E7C-9246-8CAE-0BA14E44113E}" type="datetimeFigureOut">
              <a:rPr lang="en-US" smtClean="0"/>
              <a:t>6/7/13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CEA6C-FC9C-3447-BAF8-F23A05953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445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F561-1E7C-9246-8CAE-0BA14E44113E}" type="datetimeFigureOut">
              <a:rPr lang="en-US" smtClean="0"/>
              <a:t>6/7/13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CEA6C-FC9C-3447-BAF8-F23A05953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851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F561-1E7C-9246-8CAE-0BA14E44113E}" type="datetimeFigureOut">
              <a:rPr lang="en-US" smtClean="0"/>
              <a:t>6/7/13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CEA6C-FC9C-3447-BAF8-F23A05953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321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F561-1E7C-9246-8CAE-0BA14E44113E}" type="datetimeFigureOut">
              <a:rPr lang="en-US" smtClean="0"/>
              <a:t>6/7/13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CEA6C-FC9C-3447-BAF8-F23A05953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531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F561-1E7C-9246-8CAE-0BA14E44113E}" type="datetimeFigureOut">
              <a:rPr lang="en-US" smtClean="0"/>
              <a:t>6/7/13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CEA6C-FC9C-3447-BAF8-F23A05953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493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F561-1E7C-9246-8CAE-0BA14E44113E}" type="datetimeFigureOut">
              <a:rPr lang="en-US" smtClean="0"/>
              <a:t>6/7/13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CEA6C-FC9C-3447-BAF8-F23A05953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045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F561-1E7C-9246-8CAE-0BA14E44113E}" type="datetimeFigureOut">
              <a:rPr lang="en-US" smtClean="0"/>
              <a:t>6/7/13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CEA6C-FC9C-3447-BAF8-F23A05953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687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F561-1E7C-9246-8CAE-0BA14E44113E}" type="datetimeFigureOut">
              <a:rPr lang="en-US" smtClean="0"/>
              <a:t>6/7/13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CEA6C-FC9C-3447-BAF8-F23A05953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759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F561-1E7C-9246-8CAE-0BA14E44113E}" type="datetimeFigureOut">
              <a:rPr lang="en-US" smtClean="0"/>
              <a:t>6/7/13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CEA6C-FC9C-3447-BAF8-F23A05953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369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2F561-1E7C-9246-8CAE-0BA14E44113E}" type="datetimeFigureOut">
              <a:rPr lang="en-US" smtClean="0"/>
              <a:t>6/7/13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CEA6C-FC9C-3447-BAF8-F23A05953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979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3" Type="http://schemas.openxmlformats.org/officeDocument/2006/relationships/hyperlink" Target="file://localhost/Volumes/EP_SPARE/lockandkey.swf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89147"/>
            <a:ext cx="7772400" cy="1470025"/>
          </a:xfrm>
        </p:spPr>
        <p:txBody>
          <a:bodyPr/>
          <a:lstStyle/>
          <a:p>
            <a:r>
              <a:rPr lang="en-US" dirty="0" smtClean="0"/>
              <a:t>Basic science as it applies to forensic analysis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6322" y="2796707"/>
            <a:ext cx="5443101" cy="3191155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Rebecca Hailey, Florida State College - Jacksonville </a:t>
            </a:r>
            <a:r>
              <a:rPr lang="en-US" dirty="0"/>
              <a:t>C</a:t>
            </a:r>
            <a:r>
              <a:rPr lang="en-US" dirty="0" smtClean="0"/>
              <a:t>hemistry</a:t>
            </a:r>
          </a:p>
          <a:p>
            <a:r>
              <a:rPr lang="en-US" dirty="0" err="1" smtClean="0"/>
              <a:t>Yousef</a:t>
            </a:r>
            <a:r>
              <a:rPr lang="en-US" dirty="0" smtClean="0"/>
              <a:t> </a:t>
            </a:r>
            <a:r>
              <a:rPr lang="en-US" dirty="0" err="1" smtClean="0"/>
              <a:t>Hijji</a:t>
            </a:r>
            <a:r>
              <a:rPr lang="en-US" dirty="0" smtClean="0"/>
              <a:t>, Morgan State U Chemistry</a:t>
            </a:r>
          </a:p>
          <a:p>
            <a:r>
              <a:rPr lang="en-US" dirty="0" smtClean="0"/>
              <a:t>Rachel Mohr, WVU Forensic Science</a:t>
            </a:r>
          </a:p>
          <a:p>
            <a:r>
              <a:rPr lang="en-US" dirty="0" smtClean="0"/>
              <a:t>Martin Overly, WVU Forensic Science</a:t>
            </a:r>
          </a:p>
          <a:p>
            <a:r>
              <a:rPr lang="en-US" dirty="0" smtClean="0"/>
              <a:t>Elizabeth Pollock, Richard Stockton College of NJ, Chemistry</a:t>
            </a:r>
          </a:p>
          <a:p>
            <a:r>
              <a:rPr lang="en-US" dirty="0" smtClean="0"/>
              <a:t>Jacqueline </a:t>
            </a:r>
            <a:r>
              <a:rPr lang="en-US" dirty="0" err="1" smtClean="0"/>
              <a:t>Speir</a:t>
            </a:r>
            <a:r>
              <a:rPr lang="en-US" dirty="0" smtClean="0"/>
              <a:t>, WVU Forensic Science</a:t>
            </a:r>
          </a:p>
          <a:p>
            <a:r>
              <a:rPr lang="en-US" dirty="0" err="1" smtClean="0"/>
              <a:t>Shuo</a:t>
            </a:r>
            <a:r>
              <a:rPr lang="en-US" dirty="0" smtClean="0"/>
              <a:t> Wei, WVU Biology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50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enzymes work</a:t>
            </a:r>
            <a:br>
              <a:rPr lang="en-US" dirty="0" smtClean="0"/>
            </a:br>
            <a:r>
              <a:rPr lang="en-US" sz="3100" dirty="0" smtClean="0">
                <a:solidFill>
                  <a:srgbClr val="0070C0"/>
                </a:solidFill>
              </a:rPr>
              <a:t>Identify the components a-d</a:t>
            </a:r>
            <a:endParaRPr lang="en-US" sz="3100" dirty="0">
              <a:solidFill>
                <a:srgbClr val="0070C0"/>
              </a:solidFill>
            </a:endParaRPr>
          </a:p>
        </p:txBody>
      </p:sp>
      <p:pic>
        <p:nvPicPr>
          <p:cNvPr id="4" name="Picture 3" descr="enzyme_function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7957"/>
            <a:ext cx="9144000" cy="42360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69533" y="5403144"/>
            <a:ext cx="2268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</a:t>
            </a:r>
            <a:r>
              <a:rPr lang="en-US" dirty="0" smtClean="0"/>
              <a:t>nzyme (e.g. amylase)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76916" y="2516116"/>
            <a:ext cx="2246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Substrate (e.g. starch)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78992" y="1463710"/>
            <a:ext cx="1128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  <a:r>
              <a:rPr lang="en-US" dirty="0" smtClean="0"/>
              <a:t>ctive site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326987" y="1463710"/>
            <a:ext cx="9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product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833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enzymes work</a:t>
            </a:r>
            <a:br>
              <a:rPr lang="en-US" dirty="0" smtClean="0"/>
            </a:br>
            <a:r>
              <a:rPr lang="en-US" sz="3100" dirty="0" smtClean="0">
                <a:solidFill>
                  <a:srgbClr val="0070C0"/>
                </a:solidFill>
              </a:rPr>
              <a:t>Identify the components a-d</a:t>
            </a:r>
            <a:endParaRPr lang="en-US" sz="3100" dirty="0">
              <a:solidFill>
                <a:srgbClr val="0070C0"/>
              </a:solidFill>
            </a:endParaRPr>
          </a:p>
        </p:txBody>
      </p:sp>
      <p:pic>
        <p:nvPicPr>
          <p:cNvPr id="4" name="Picture 3" descr="enzyme_function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7957"/>
            <a:ext cx="9144000" cy="42360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69533" y="5403144"/>
            <a:ext cx="2268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</a:t>
            </a:r>
            <a:r>
              <a:rPr lang="en-US" dirty="0" smtClean="0"/>
              <a:t>nzyme (e.g. amylase)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76916" y="2516116"/>
            <a:ext cx="2230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</a:t>
            </a:r>
            <a:r>
              <a:rPr lang="en-US" dirty="0" smtClean="0"/>
              <a:t>ubstrate (e.g. starch)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4076" y="3888256"/>
            <a:ext cx="1128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  <a:r>
              <a:rPr lang="en-US" dirty="0" smtClean="0"/>
              <a:t>ctive site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326987" y="1463710"/>
            <a:ext cx="9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product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434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enzymes work</a:t>
            </a:r>
            <a:br>
              <a:rPr lang="en-US" dirty="0" smtClean="0"/>
            </a:br>
            <a:r>
              <a:rPr lang="en-US" sz="3100" dirty="0" smtClean="0">
                <a:solidFill>
                  <a:srgbClr val="0070C0"/>
                </a:solidFill>
              </a:rPr>
              <a:t>Identify the components a-d</a:t>
            </a:r>
            <a:endParaRPr lang="en-US" sz="3100" dirty="0">
              <a:solidFill>
                <a:srgbClr val="0070C0"/>
              </a:solidFill>
            </a:endParaRPr>
          </a:p>
        </p:txBody>
      </p:sp>
      <p:pic>
        <p:nvPicPr>
          <p:cNvPr id="4" name="Picture 3" descr="enzyme_function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7957"/>
            <a:ext cx="9144000" cy="42360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69533" y="5403144"/>
            <a:ext cx="2268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</a:t>
            </a:r>
            <a:r>
              <a:rPr lang="en-US" dirty="0" smtClean="0"/>
              <a:t>nzyme (e.g. amylase)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76916" y="2516116"/>
            <a:ext cx="2230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</a:t>
            </a:r>
            <a:r>
              <a:rPr lang="en-US" dirty="0" smtClean="0"/>
              <a:t>ubstrate (e.g. starch)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4076" y="3888256"/>
            <a:ext cx="1128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  <a:r>
              <a:rPr lang="en-US" dirty="0" smtClean="0"/>
              <a:t>ctive site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88986" y="2447570"/>
            <a:ext cx="9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product</a:t>
            </a:r>
            <a:endParaRPr lang="en-US" dirty="0"/>
          </a:p>
        </p:txBody>
      </p:sp>
      <p:sp>
        <p:nvSpPr>
          <p:cNvPr id="8" name="TextBox 7">
            <a:hlinkClick r:id="rId3" action="ppaction://hlinkfile"/>
          </p:cNvPr>
          <p:cNvSpPr txBox="1"/>
          <p:nvPr/>
        </p:nvSpPr>
        <p:spPr>
          <a:xfrm>
            <a:off x="3249368" y="6443305"/>
            <a:ext cx="1136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animation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963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217961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Which one(s) of the following contains molecules which can serve as</a:t>
            </a:r>
            <a:br>
              <a:rPr lang="en-US" dirty="0" smtClean="0"/>
            </a:br>
            <a:r>
              <a:rPr lang="en-US" dirty="0" smtClean="0"/>
              <a:t> substrates for amylase?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54254"/>
            <a:ext cx="8229600" cy="341506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Butter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Dietary fiber/cellulose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Jolly Ranchers</a:t>
            </a:r>
            <a:endParaRPr lang="en-US" dirty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Egg whites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Potato chips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85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Has the suspect been cleared, or looking increasingly guilty?</a:t>
            </a:r>
            <a:endParaRPr lang="en-US" dirty="0"/>
          </a:p>
        </p:txBody>
      </p:sp>
      <p:pic>
        <p:nvPicPr>
          <p:cNvPr id="5" name="Picture 4" descr="Phadebas-2.tif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7"/>
          <a:stretch/>
        </p:blipFill>
        <p:spPr>
          <a:xfrm>
            <a:off x="2402620" y="1855842"/>
            <a:ext cx="4343529" cy="425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276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Pharmaceutical case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You </a:t>
            </a:r>
            <a:r>
              <a:rPr lang="en-US" dirty="0"/>
              <a:t>are </a:t>
            </a:r>
            <a:r>
              <a:rPr lang="en-US" dirty="0" smtClean="0"/>
              <a:t>a scientist </a:t>
            </a:r>
            <a:r>
              <a:rPr lang="en-US" dirty="0"/>
              <a:t>at a pharmaceutical company and you are tasked </a:t>
            </a:r>
            <a:r>
              <a:rPr lang="en-US" dirty="0" smtClean="0"/>
              <a:t>with coming </a:t>
            </a:r>
            <a:r>
              <a:rPr lang="en-US" dirty="0"/>
              <a:t>up with </a:t>
            </a:r>
            <a:r>
              <a:rPr lang="en-US" dirty="0" smtClean="0"/>
              <a:t>a pill </a:t>
            </a:r>
            <a:r>
              <a:rPr lang="en-US" dirty="0"/>
              <a:t>that will mimic the </a:t>
            </a:r>
            <a:r>
              <a:rPr lang="en-US" dirty="0" smtClean="0"/>
              <a:t>Atkins </a:t>
            </a:r>
            <a:r>
              <a:rPr lang="en-US" dirty="0"/>
              <a:t>diet (but, </a:t>
            </a:r>
            <a:r>
              <a:rPr lang="en-US" dirty="0" smtClean="0"/>
              <a:t>still allowing </a:t>
            </a:r>
            <a:r>
              <a:rPr lang="en-US" dirty="0"/>
              <a:t>dieters to </a:t>
            </a:r>
            <a:r>
              <a:rPr lang="en-US" dirty="0" smtClean="0"/>
              <a:t>consume carbohydrates</a:t>
            </a:r>
            <a:r>
              <a:rPr lang="en-US" dirty="0"/>
              <a:t>). </a:t>
            </a:r>
          </a:p>
          <a:p>
            <a:pPr marL="0" indent="0">
              <a:buNone/>
            </a:pPr>
            <a:r>
              <a:rPr lang="en-US" dirty="0"/>
              <a:t>What do you need to know to do your job?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132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Target audience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1149958" y="1828469"/>
            <a:ext cx="6899236" cy="3951288"/>
          </a:xfrm>
        </p:spPr>
        <p:txBody>
          <a:bodyPr/>
          <a:lstStyle/>
          <a:p>
            <a:r>
              <a:rPr lang="en-US" dirty="0" smtClean="0"/>
              <a:t>Introductory biology</a:t>
            </a:r>
          </a:p>
          <a:p>
            <a:r>
              <a:rPr lang="en-US" dirty="0" smtClean="0"/>
              <a:t>Second semester general chemistry</a:t>
            </a:r>
          </a:p>
          <a:p>
            <a:r>
              <a:rPr lang="en-US" dirty="0" smtClean="0"/>
              <a:t>Second semester general, organic, biological chemistry</a:t>
            </a:r>
          </a:p>
          <a:p>
            <a:r>
              <a:rPr lang="en-US" dirty="0" smtClean="0"/>
              <a:t>Sophomore level forensic science students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6639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goals and outcomes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Learning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Students will learn about enzyme binding and specificity</a:t>
            </a:r>
          </a:p>
          <a:p>
            <a:r>
              <a:rPr lang="en-US" dirty="0" smtClean="0"/>
              <a:t>Will understand the role of inhibitors</a:t>
            </a:r>
          </a:p>
          <a:p>
            <a:r>
              <a:rPr lang="en-US" dirty="0" smtClean="0"/>
              <a:t>Apply knowledge to novel situation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Learning Outcomes</a:t>
            </a:r>
            <a:endParaRPr lang="en-US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Will be able to predict reactions between given enzymes and substrates</a:t>
            </a:r>
          </a:p>
          <a:p>
            <a:r>
              <a:rPr lang="en-US" dirty="0">
                <a:solidFill>
                  <a:srgbClr val="FF0000"/>
                </a:solidFill>
              </a:rPr>
              <a:t>Will be able to interpret enzyme assay test results</a:t>
            </a:r>
          </a:p>
          <a:p>
            <a:r>
              <a:rPr lang="en-US" dirty="0" smtClean="0"/>
              <a:t>Will be able to predict the consequences of the addition of an inhibitor</a:t>
            </a:r>
          </a:p>
          <a:p>
            <a:r>
              <a:rPr lang="en-US" dirty="0" smtClean="0"/>
              <a:t>Will be able to relate the theoretical understanding of enzymes to real life applications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612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 we need to know to solve this case?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99078" y="2536657"/>
            <a:ext cx="68336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What do we know about saliva?</a:t>
            </a:r>
            <a:endParaRPr lang="en-US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1421776" y="4177990"/>
            <a:ext cx="63882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/>
              <a:t>How is it different from other body fluids?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6869126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Which of the following components of saliva should we target for detection?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Water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Salts 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Carbohydrates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Food particles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Salivary enzymes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30729" y="3924846"/>
            <a:ext cx="18425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= amylase</a:t>
            </a:r>
            <a:endParaRPr lang="en-US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40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Demonstration of </a:t>
            </a:r>
            <a:r>
              <a:rPr lang="en-US" dirty="0" err="1" smtClean="0"/>
              <a:t>Phadebas</a:t>
            </a:r>
            <a:r>
              <a:rPr lang="en-US" dirty="0" smtClean="0"/>
              <a:t> test for the presence of amylase</a:t>
            </a:r>
            <a:endParaRPr lang="en-US" dirty="0"/>
          </a:p>
        </p:txBody>
      </p:sp>
      <p:pic>
        <p:nvPicPr>
          <p:cNvPr id="4" name="Picture 3" descr="Amylase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8738"/>
            <a:ext cx="9144000" cy="464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889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Which of the following is a positive test for saliva?</a:t>
            </a:r>
            <a:endParaRPr lang="en-US" dirty="0"/>
          </a:p>
        </p:txBody>
      </p:sp>
      <p:pic>
        <p:nvPicPr>
          <p:cNvPr id="4" name="Picture 3" descr="Phadebas-2.tif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7" r="31719"/>
          <a:stretch/>
        </p:blipFill>
        <p:spPr>
          <a:xfrm>
            <a:off x="2897446" y="1549602"/>
            <a:ext cx="3271403" cy="469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504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enzymes work</a:t>
            </a:r>
            <a:br>
              <a:rPr lang="en-US" dirty="0" smtClean="0"/>
            </a:br>
            <a:r>
              <a:rPr lang="en-US" sz="3100" dirty="0" smtClean="0">
                <a:solidFill>
                  <a:srgbClr val="0070C0"/>
                </a:solidFill>
              </a:rPr>
              <a:t>Identify the components a-d</a:t>
            </a:r>
            <a:endParaRPr lang="en-US" sz="3100" dirty="0">
              <a:solidFill>
                <a:srgbClr val="0070C0"/>
              </a:solidFill>
            </a:endParaRPr>
          </a:p>
        </p:txBody>
      </p:sp>
      <p:pic>
        <p:nvPicPr>
          <p:cNvPr id="4" name="Picture 3" descr="enzyme_function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7957"/>
            <a:ext cx="9144000" cy="42360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55387" y="1454597"/>
            <a:ext cx="915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enzyme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79644" y="1454597"/>
            <a:ext cx="1054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substrate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78992" y="1463710"/>
            <a:ext cx="1128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  <a:r>
              <a:rPr lang="en-US" dirty="0" smtClean="0"/>
              <a:t>ctive site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326987" y="1463710"/>
            <a:ext cx="9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product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673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enzymes work</a:t>
            </a:r>
            <a:br>
              <a:rPr lang="en-US" dirty="0" smtClean="0"/>
            </a:br>
            <a:r>
              <a:rPr lang="en-US" sz="3100" dirty="0" smtClean="0">
                <a:solidFill>
                  <a:srgbClr val="0070C0"/>
                </a:solidFill>
              </a:rPr>
              <a:t>Identify the components a-d</a:t>
            </a:r>
            <a:endParaRPr lang="en-US" sz="3100" dirty="0">
              <a:solidFill>
                <a:srgbClr val="0070C0"/>
              </a:solidFill>
            </a:endParaRPr>
          </a:p>
        </p:txBody>
      </p:sp>
      <p:pic>
        <p:nvPicPr>
          <p:cNvPr id="4" name="Picture 3" descr="enzyme_function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7957"/>
            <a:ext cx="9144000" cy="42360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69533" y="5403144"/>
            <a:ext cx="2266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enzyme (e.g. amylase)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79644" y="1454597"/>
            <a:ext cx="1054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substrate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78992" y="1463710"/>
            <a:ext cx="1128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  <a:r>
              <a:rPr lang="en-US" dirty="0" smtClean="0"/>
              <a:t>ctive site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326987" y="1463710"/>
            <a:ext cx="9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product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028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433</Words>
  <Application>Microsoft Macintosh PowerPoint</Application>
  <PresentationFormat>On-screen Show (4:3)</PresentationFormat>
  <Paragraphs>75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Basic science as it applies to forensic analysis</vt:lpstr>
      <vt:lpstr>Target audience</vt:lpstr>
      <vt:lpstr>Learning goals and outcomes</vt:lpstr>
      <vt:lpstr>What do we need to know to solve this case?</vt:lpstr>
      <vt:lpstr>Which of the following components of saliva should we target for detection?</vt:lpstr>
      <vt:lpstr>Demonstration of Phadebas test for the presence of amylase</vt:lpstr>
      <vt:lpstr>Which of the following is a positive test for saliva?</vt:lpstr>
      <vt:lpstr>How enzymes work Identify the components a-d</vt:lpstr>
      <vt:lpstr>How enzymes work Identify the components a-d</vt:lpstr>
      <vt:lpstr>How enzymes work Identify the components a-d</vt:lpstr>
      <vt:lpstr>How enzymes work Identify the components a-d</vt:lpstr>
      <vt:lpstr>How enzymes work Identify the components a-d</vt:lpstr>
      <vt:lpstr>Which one(s) of the following contains molecules which can serve as  substrates for amylase? </vt:lpstr>
      <vt:lpstr>Has the suspect been cleared, or looking increasingly guilty?</vt:lpstr>
      <vt:lpstr>Pharmaceutical case study</vt:lpstr>
    </vt:vector>
  </TitlesOfParts>
  <Company>Richard Stockton College of NJ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Enyzmes and applications</dc:title>
  <dc:creator>Elizabeth Pollock</dc:creator>
  <cp:lastModifiedBy>Elizabeth Pollock</cp:lastModifiedBy>
  <cp:revision>35</cp:revision>
  <dcterms:created xsi:type="dcterms:W3CDTF">2013-06-05T18:02:56Z</dcterms:created>
  <dcterms:modified xsi:type="dcterms:W3CDTF">2013-06-07T12:59:07Z</dcterms:modified>
</cp:coreProperties>
</file>